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59" r:id="rId7"/>
    <p:sldId id="270" r:id="rId8"/>
    <p:sldId id="272" r:id="rId9"/>
    <p:sldId id="273" r:id="rId10"/>
    <p:sldId id="274" r:id="rId11"/>
    <p:sldId id="287" r:id="rId12"/>
    <p:sldId id="286" r:id="rId13"/>
    <p:sldId id="288" r:id="rId14"/>
    <p:sldId id="289" r:id="rId15"/>
    <p:sldId id="290" r:id="rId16"/>
    <p:sldId id="291" r:id="rId17"/>
    <p:sldId id="275" r:id="rId18"/>
    <p:sldId id="276" r:id="rId19"/>
    <p:sldId id="278" r:id="rId20"/>
    <p:sldId id="281" r:id="rId21"/>
    <p:sldId id="280" r:id="rId22"/>
    <p:sldId id="282" r:id="rId23"/>
    <p:sldId id="29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세헌" initials="김" lastIdx="1" clrIdx="0">
    <p:extLst>
      <p:ext uri="{19B8F6BF-5375-455C-9EA6-DF929625EA0E}">
        <p15:presenceInfo xmlns:p15="http://schemas.microsoft.com/office/powerpoint/2012/main" userId="S-1-5-21-3163429562-1509532467-226214850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9999"/>
    <a:srgbClr val="5E8468"/>
    <a:srgbClr val="C0D1AD"/>
    <a:srgbClr val="F5EDDC"/>
    <a:srgbClr val="749D7F"/>
    <a:srgbClr val="B8D8AF"/>
    <a:srgbClr val="ECD700"/>
    <a:srgbClr val="ED7D31"/>
    <a:srgbClr val="A8B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85-42A0-BC12-6A30DF5C77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85-42A0-BC12-6A30DF5C77DA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6A-4518-83B8-B06AA712B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AB-494D-BC66-468BE039386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AB-494D-BC66-468BE0393863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AB-494D-BC66-468BE03938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ACDDF-51D9-4FEB-B1E2-9A3474FAF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BE2C64-FC19-479A-A8B0-A1B4A7291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77A0A-C162-47BC-9D14-825690789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25CA54-DF78-458E-90A0-C58F72385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50EC8-52FD-4761-BE71-DF44A2B1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389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E368E-54D1-4EAB-95E7-2B771237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9B6C36-4674-4CD3-A85E-3AF3B8B1B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6F709-8982-4D42-9C0E-F47D41271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5A01-0196-450D-A374-321A28E8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1ABD3-F9AF-478D-9F3E-C59B5F5D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71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64F27F-5242-4D9B-BC1F-41722DA26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10AD79-FC98-456B-8546-313A7374D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6A79B-3BBC-4545-B4F1-02A4C5D3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4BE4E-4630-40A8-A330-A7525B858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A812B-BF35-4529-AF3F-D1A77C10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094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D5E9C-293F-49EA-AF29-165B15C8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235A1-AA75-4C63-AC9A-9A6F0CFDA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2B4C-92A1-4ACE-8F7F-DDFC23F6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C9D7C-647E-4B30-BE6D-59AF3404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3C588-E6D1-42D0-8BCE-B90D7C00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40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C04E5-BD39-49BB-A64E-F008B866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D06C2-D4E6-4F7C-BABB-36250D023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7BFE1-4C47-4BB7-B025-697FA71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A6964-E55B-4B31-B617-08E09210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D9279F-E668-410E-B56E-3F8E823F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0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5B4B6-F7D2-424A-91F4-9F630CF9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6B1BE-9B33-40B7-8366-9F7904FCF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56780-3451-4A3A-95DE-F008F1D1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4161B1-5544-4932-91B0-5EC4C0F2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4381F-3FCA-4650-A5B9-B65B06D5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669F27-7D9D-4C2C-86DC-BFD36D8D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78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88E5D-4842-495B-9FAF-83D23376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1B929-3901-4AA8-88C1-6645B548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374EBF-375E-4EE1-A7EF-557D4D947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7BCB01-F8AD-4322-8BB6-959A9C04B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554B3B-AA15-4F22-AF30-18D352B59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A3F9EE-07C6-48FD-ADBA-F8EF182F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AE45B-31CE-4C3C-AFFC-9BBD5FEC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934C31-CD47-40D3-8AAC-147CBF04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76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2A6C3-83D4-424A-9457-76F034D3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6ABB69-B27D-464A-AEFD-4DAC039C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4915F5-1A09-4DA4-A1F1-FBBD674D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AC522F-EBF3-4FB9-B972-E057A90C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43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8833A0-14DE-4DB3-9989-0E503773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42D70D-D67A-4250-A7F4-1F29B039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22956-B07B-4A55-924F-6005294F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11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DBB9A-5C57-4E88-921F-D9EB3F24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A9784-C162-47A5-8453-0EBF65A11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04B9C-041A-478E-98ED-42D35391E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DF4B-480A-4BEB-855C-10FC3D99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5386E8-F5BD-4995-B52C-5B3C4E47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0F182-FFCC-4AE8-9511-65160DDA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8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A02FA-BE49-4B2E-9948-5B584F79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7721D8-EFA0-4547-A698-D3F033AC9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6B6323-CA9F-479F-9130-4A7F1E65F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CA3B13-53FB-42EB-918E-2BCFFEF1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DFCB99-20B9-4964-9286-27355475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EF04B4-D566-4A9A-A924-4225B961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38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0F41A1-FF21-4321-AF45-B35C70DD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2B3C73-9500-435B-B005-7D09B68D0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FED4E-78C5-4934-A26E-79DC9B661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1D75E-D0C8-4795-B0C1-CE89F9842A54}" type="datetimeFigureOut">
              <a:rPr lang="ko-KR" altLang="en-US" smtClean="0"/>
              <a:t>2024-12-12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1BE1C-297D-45F2-895B-563D3C81E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D35E2-CDCC-4272-93EE-6A52F67DC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27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omments" Target="../comments/comment7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9.xml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수동 입력 14">
            <a:extLst>
              <a:ext uri="{FF2B5EF4-FFF2-40B4-BE49-F238E27FC236}">
                <a16:creationId xmlns:a16="http://schemas.microsoft.com/office/drawing/2014/main" id="{690716F7-4393-44CC-89D0-684CD17E3B89}"/>
              </a:ext>
            </a:extLst>
          </p:cNvPr>
          <p:cNvSpPr/>
          <p:nvPr/>
        </p:nvSpPr>
        <p:spPr>
          <a:xfrm rot="10800000">
            <a:off x="0" y="0"/>
            <a:ext cx="12192000" cy="4223658"/>
          </a:xfrm>
          <a:prstGeom prst="flowChartManualInput">
            <a:avLst/>
          </a:prstGeom>
          <a:solidFill>
            <a:srgbClr val="BED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34D5C-2E4E-4BEB-8A85-CF777CEE5CE3}"/>
              </a:ext>
            </a:extLst>
          </p:cNvPr>
          <p:cNvSpPr txBox="1"/>
          <p:nvPr/>
        </p:nvSpPr>
        <p:spPr>
          <a:xfrm>
            <a:off x="1012571" y="1301050"/>
            <a:ext cx="7486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SKKU Parking Guide</a:t>
            </a:r>
            <a:endParaRPr lang="ko-KR" altLang="en-US" sz="54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212C-0308-4BA3-AFBB-5F5CCD092283}"/>
              </a:ext>
            </a:extLst>
          </p:cNvPr>
          <p:cNvSpPr txBox="1"/>
          <p:nvPr/>
        </p:nvSpPr>
        <p:spPr>
          <a:xfrm>
            <a:off x="303724" y="5730086"/>
            <a:ext cx="598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김세헌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김형진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노하연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박인찬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97E8AE-7D67-455A-B336-036BCB7C974B}"/>
              </a:ext>
            </a:extLst>
          </p:cNvPr>
          <p:cNvSpPr txBox="1"/>
          <p:nvPr/>
        </p:nvSpPr>
        <p:spPr>
          <a:xfrm>
            <a:off x="303724" y="5437699"/>
            <a:ext cx="2243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캡스톤프로젝트 </a:t>
            </a:r>
            <a:r>
              <a:rPr lang="en-US" altLang="ko-KR" sz="14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Team I-dle</a:t>
            </a:r>
          </a:p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BA2944-A626-4489-84A9-523B720545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15" y="1376438"/>
            <a:ext cx="1513364" cy="12195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961592-0318-45FB-8EFD-4BB223991E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t="5660" r="48845" b="19939"/>
          <a:stretch/>
        </p:blipFill>
        <p:spPr>
          <a:xfrm>
            <a:off x="8980370" y="2813072"/>
            <a:ext cx="1995095" cy="3748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EEEA83-61AA-41E0-96FF-EAE2AB1AA34B}"/>
              </a:ext>
            </a:extLst>
          </p:cNvPr>
          <p:cNvSpPr txBox="1"/>
          <p:nvPr/>
        </p:nvSpPr>
        <p:spPr>
          <a:xfrm>
            <a:off x="1041891" y="2365142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Final presentation</a:t>
            </a:r>
            <a:endParaRPr lang="ko-KR" altLang="en-US" sz="2400" b="1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939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F76B1C-40EB-576B-2B72-56D3B43FF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2D41823-20FD-6559-09B3-91A4A55A6857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E574003-95BF-310F-6DD9-340F0D776F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5B0B62-6843-04AA-E952-B09ACEF942E4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Final Design - Inputs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79A6A-C77E-E10E-18F0-7A0C0BB43436}"/>
              </a:ext>
            </a:extLst>
          </p:cNvPr>
          <p:cNvSpPr txBox="1"/>
          <p:nvPr/>
        </p:nvSpPr>
        <p:spPr>
          <a:xfrm>
            <a:off x="2349354" y="6175320"/>
            <a:ext cx="232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Real-Time Captures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4EBD63-1134-78DE-5C78-B6496C74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905"/>
          <a:stretch/>
        </p:blipFill>
        <p:spPr>
          <a:xfrm>
            <a:off x="7517403" y="1946710"/>
            <a:ext cx="2533923" cy="3854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C0EFC0-33D3-2C35-71A7-6DBD8AAAF6B9}"/>
              </a:ext>
            </a:extLst>
          </p:cNvPr>
          <p:cNvSpPr txBox="1"/>
          <p:nvPr/>
        </p:nvSpPr>
        <p:spPr>
          <a:xfrm>
            <a:off x="7208378" y="6172495"/>
            <a:ext cx="314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Preprocessed Coordinates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4275FB-5EAB-4069-A2A8-CF2B2A7B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0" y="1845577"/>
            <a:ext cx="5477280" cy="41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2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B9532B-4FED-1A26-4865-3EBF8FB1D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E36148-BA92-647A-1F3E-110390A114B8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6D89224-F781-CC7C-DBFF-1735DD0B52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B04337-B279-52CA-D5A4-E5CCA484EEBB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Final Design - Main Algorithms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FAAA1-BA75-8D77-1881-6F209F1A5403}"/>
              </a:ext>
            </a:extLst>
          </p:cNvPr>
          <p:cNvSpPr txBox="1"/>
          <p:nvPr/>
        </p:nvSpPr>
        <p:spPr>
          <a:xfrm>
            <a:off x="507838" y="1855624"/>
            <a:ext cx="876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1. Car, Truck detection by fine-tuning YOLOv5 model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32376C-80D5-486E-8D52-90BA63F6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05" y="2753993"/>
            <a:ext cx="9946676" cy="36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5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1209D-47FD-0FCF-16C4-EDACE6D1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F8492C6-2756-ADAB-492B-B9EB02F53EA4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98076C7-9C75-5623-E0E9-D782C9620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1EECCB-861C-1856-B85C-1DD1973BF220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Final Design - Main Algorithms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94422-DA75-1776-66AF-F8D0A99BE3B2}"/>
              </a:ext>
            </a:extLst>
          </p:cNvPr>
          <p:cNvSpPr txBox="1"/>
          <p:nvPr/>
        </p:nvSpPr>
        <p:spPr>
          <a:xfrm>
            <a:off x="507838" y="1855624"/>
            <a:ext cx="876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a typeface="배달의민족 한나체 Pro OTF" panose="020B0600000101010101" pitchFamily="34" charset="-127"/>
              </a:rPr>
              <a:t>2. Matching Cars with Parking Lot Spots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7D934-A4F5-8C78-D5BE-E7DE1B7908DD}"/>
              </a:ext>
            </a:extLst>
          </p:cNvPr>
          <p:cNvSpPr txBox="1"/>
          <p:nvPr/>
        </p:nvSpPr>
        <p:spPr>
          <a:xfrm>
            <a:off x="1607958" y="6054436"/>
            <a:ext cx="299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Yellow: detected car</a:t>
            </a:r>
          </a:p>
          <a:p>
            <a:r>
              <a:rPr lang="en-US" altLang="ko-KR" b="1" dirty="0">
                <a:ea typeface="배달의민족 한나체 Pro OTF" panose="020B0600000101010101" pitchFamily="34" charset="-127"/>
              </a:rPr>
              <a:t>Blue: parking lot spaces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27AB3-79D8-6BC3-8C38-22D6D67B4970}"/>
              </a:ext>
            </a:extLst>
          </p:cNvPr>
          <p:cNvSpPr txBox="1"/>
          <p:nvPr/>
        </p:nvSpPr>
        <p:spPr>
          <a:xfrm>
            <a:off x="6841923" y="6107986"/>
            <a:ext cx="369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Send this data {</a:t>
            </a:r>
            <a:r>
              <a:rPr lang="en-US" altLang="ko-KR" sz="1800" b="1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slot_id</a:t>
            </a:r>
            <a:r>
              <a:rPr lang="en-US" altLang="ko-KR" sz="18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: </a:t>
            </a:r>
            <a:r>
              <a:rPr lang="en-US" altLang="ko-KR" sz="1800" b="1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stauts</a:t>
            </a:r>
            <a:r>
              <a:rPr lang="en-US" altLang="ko-KR" sz="18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} </a:t>
            </a:r>
          </a:p>
          <a:p>
            <a:r>
              <a:rPr lang="en-US" altLang="ko-KR" sz="18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to database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AFA81-A725-43A6-9B46-36B9F6E8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170" y="2437569"/>
            <a:ext cx="9014988" cy="35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7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07AF84-46B2-0688-2F75-684DD7650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475AC00-DABA-B7A9-9675-C033CE42693F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8E1B01D-AADB-D423-226E-D169A965F4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57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C859AF-54F9-7223-74B6-D4BCAE0F989D}"/>
              </a:ext>
            </a:extLst>
          </p:cNvPr>
          <p:cNvSpPr txBox="1"/>
          <p:nvPr/>
        </p:nvSpPr>
        <p:spPr>
          <a:xfrm>
            <a:off x="507839" y="498014"/>
            <a:ext cx="8942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Final Design - App Implementation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188634A-6826-667D-762B-C5C997DA7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520194"/>
              </p:ext>
            </p:extLst>
          </p:nvPr>
        </p:nvGraphicFramePr>
        <p:xfrm>
          <a:off x="7288829" y="3380874"/>
          <a:ext cx="37922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040">
                  <a:extLst>
                    <a:ext uri="{9D8B030D-6E8A-4147-A177-3AD203B41FA5}">
                      <a16:colId xmlns:a16="http://schemas.microsoft.com/office/drawing/2014/main" val="3087227039"/>
                    </a:ext>
                  </a:extLst>
                </a:gridCol>
                <a:gridCol w="2668216">
                  <a:extLst>
                    <a:ext uri="{9D8B030D-6E8A-4147-A177-3AD203B41FA5}">
                      <a16:colId xmlns:a16="http://schemas.microsoft.com/office/drawing/2014/main" val="3116454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Color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87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Grey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Unknown (not visible)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84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Green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84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Available (empty)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08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Pink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Full (occupied)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Orange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Tight (narrow space)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1343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537DDF6-3AEC-4580-B3F4-1BC7A650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24" y="1768388"/>
            <a:ext cx="5140783" cy="487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7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78666-5BF5-4250-ADF2-348E97312413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Challenges (1)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2DB55D-7D53-412C-9A2F-3DEA75E89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15" y="1775395"/>
            <a:ext cx="10863718" cy="47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78666-5BF5-4250-ADF2-348E97312413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Challenges (2)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A0E3A24-8463-498A-82F6-8CB9BC432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9" y="1886008"/>
            <a:ext cx="10139913" cy="45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1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78666-5BF5-4250-ADF2-348E97312413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Demonstration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1B582-2177-4D09-8044-9CB76E5CA08A}"/>
              </a:ext>
            </a:extLst>
          </p:cNvPr>
          <p:cNvSpPr txBox="1"/>
          <p:nvPr/>
        </p:nvSpPr>
        <p:spPr>
          <a:xfrm>
            <a:off x="1909104" y="6051567"/>
            <a:ext cx="204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&lt;Engineering Building,</a:t>
            </a:r>
          </a:p>
          <a:p>
            <a:pPr algn="ctr"/>
            <a:r>
              <a:rPr lang="en-US" altLang="ko-KR" sz="1400"/>
              <a:t>Sector A&gt;</a:t>
            </a: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BB7A6-3852-4C73-949C-9E9958174837}"/>
              </a:ext>
            </a:extLst>
          </p:cNvPr>
          <p:cNvSpPr txBox="1"/>
          <p:nvPr/>
        </p:nvSpPr>
        <p:spPr>
          <a:xfrm>
            <a:off x="4143958" y="6053330"/>
            <a:ext cx="204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&lt;Engineering Building,</a:t>
            </a:r>
          </a:p>
          <a:p>
            <a:pPr algn="ctr"/>
            <a:r>
              <a:rPr lang="en-US" altLang="ko-KR" sz="1400"/>
              <a:t>Sector B&gt;</a:t>
            </a:r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9E2CB3-75E0-442E-A2DA-8E092AAE3CFC}"/>
              </a:ext>
            </a:extLst>
          </p:cNvPr>
          <p:cNvSpPr txBox="1"/>
          <p:nvPr/>
        </p:nvSpPr>
        <p:spPr>
          <a:xfrm>
            <a:off x="9364264" y="2844571"/>
            <a:ext cx="222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/>
              <a:t>&lt;Pharmetueical Building,</a:t>
            </a:r>
          </a:p>
          <a:p>
            <a:pPr algn="ctr"/>
            <a:r>
              <a:rPr lang="en-US" altLang="ko-KR" sz="1400"/>
              <a:t>Sector C&gt;</a:t>
            </a:r>
            <a:endParaRPr lang="ko-KR" alt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E3FC0E-556A-4A55-947A-96C4619AFB3F}"/>
              </a:ext>
            </a:extLst>
          </p:cNvPr>
          <p:cNvSpPr txBox="1"/>
          <p:nvPr/>
        </p:nvSpPr>
        <p:spPr>
          <a:xfrm>
            <a:off x="9292129" y="4754517"/>
            <a:ext cx="236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&lt;Pharmaceutical Building,</a:t>
            </a:r>
          </a:p>
          <a:p>
            <a:pPr algn="ctr"/>
            <a:r>
              <a:rPr lang="en-US" altLang="ko-KR" sz="1400" dirty="0"/>
              <a:t>Sector D&gt;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85772-32AD-47EB-9A4B-4571DC9E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96" y="1947847"/>
            <a:ext cx="7520033" cy="39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78666-5BF5-4250-ADF2-348E97312413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Demonstration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" name="KakaoTalk_20241207_023628533">
            <a:hlinkClick r:id="" action="ppaction://media"/>
            <a:extLst>
              <a:ext uri="{FF2B5EF4-FFF2-40B4-BE49-F238E27FC236}">
                <a16:creationId xmlns:a16="http://schemas.microsoft.com/office/drawing/2014/main" id="{A06AA50F-4F05-A6F6-DE35-35D4DD17B0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2055" y="1679143"/>
            <a:ext cx="6749945" cy="506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1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78666-5BF5-4250-ADF2-348E97312413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Results – Evaluation &amp; Metrics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D99CD5-D9C7-45D7-B6BD-8B313599C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6"/>
          <a:stretch/>
        </p:blipFill>
        <p:spPr>
          <a:xfrm>
            <a:off x="9455472" y="1845576"/>
            <a:ext cx="1756802" cy="3551315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52B4B9B-E4F5-4C8B-15CE-E62371701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78412"/>
              </p:ext>
            </p:extLst>
          </p:nvPr>
        </p:nvGraphicFramePr>
        <p:xfrm>
          <a:off x="628304" y="4895741"/>
          <a:ext cx="3811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633">
                  <a:extLst>
                    <a:ext uri="{9D8B030D-6E8A-4147-A177-3AD203B41FA5}">
                      <a16:colId xmlns:a16="http://schemas.microsoft.com/office/drawing/2014/main" val="202535034"/>
                    </a:ext>
                  </a:extLst>
                </a:gridCol>
                <a:gridCol w="1270633">
                  <a:extLst>
                    <a:ext uri="{9D8B030D-6E8A-4147-A177-3AD203B41FA5}">
                      <a16:colId xmlns:a16="http://schemas.microsoft.com/office/drawing/2014/main" val="1629210151"/>
                    </a:ext>
                  </a:extLst>
                </a:gridCol>
                <a:gridCol w="1270633">
                  <a:extLst>
                    <a:ext uri="{9D8B030D-6E8A-4147-A177-3AD203B41FA5}">
                      <a16:colId xmlns:a16="http://schemas.microsoft.com/office/drawing/2014/main" val="2627733419"/>
                    </a:ext>
                  </a:extLst>
                </a:gridCol>
              </a:tblGrid>
              <a:tr h="28815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Car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1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Empty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1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187492"/>
                  </a:ext>
                </a:extLst>
              </a:tr>
              <a:tr h="2881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Accuracy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1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0.9601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0.9601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664148"/>
                  </a:ext>
                </a:extLst>
              </a:tr>
              <a:tr h="288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Precision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1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0.9921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0.3500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15389"/>
                  </a:ext>
                </a:extLst>
              </a:tr>
              <a:tr h="288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Recall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1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0.9667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0.7000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6677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C5BEF2-1DEC-A18A-CECE-A0E2217B7426}"/>
              </a:ext>
            </a:extLst>
          </p:cNvPr>
          <p:cNvSpPr txBox="1"/>
          <p:nvPr/>
        </p:nvSpPr>
        <p:spPr>
          <a:xfrm>
            <a:off x="5049733" y="5281127"/>
            <a:ext cx="639478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Precision </a:t>
            </a:r>
          </a:p>
          <a:p>
            <a:r>
              <a:rPr lang="en-US" altLang="ko-KR" sz="1400" dirty="0"/>
              <a:t>= real empty space / prediction of empty space</a:t>
            </a:r>
          </a:p>
          <a:p>
            <a:r>
              <a:rPr lang="en-US" altLang="ko-KR" sz="1400" dirty="0"/>
              <a:t>= 7 / 20</a:t>
            </a:r>
          </a:p>
          <a:p>
            <a:r>
              <a:rPr lang="en-US" altLang="ko-KR" sz="1400" dirty="0"/>
              <a:t>= 0.35</a:t>
            </a:r>
            <a:endParaRPr lang="ko-KR" altLang="en-US" sz="14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4C899ED-C53B-D2BD-0BE1-1267298B0265}"/>
              </a:ext>
            </a:extLst>
          </p:cNvPr>
          <p:cNvSpPr/>
          <p:nvPr/>
        </p:nvSpPr>
        <p:spPr>
          <a:xfrm>
            <a:off x="8567875" y="3075553"/>
            <a:ext cx="473855" cy="35344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A83A738-D736-0DCE-52CF-71E60273D293}"/>
              </a:ext>
            </a:extLst>
          </p:cNvPr>
          <p:cNvCxnSpPr>
            <a:endCxn id="18" idx="1"/>
          </p:cNvCxnSpPr>
          <p:nvPr/>
        </p:nvCxnSpPr>
        <p:spPr>
          <a:xfrm>
            <a:off x="4440203" y="5773569"/>
            <a:ext cx="6095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43AC213-200A-450E-83ED-B259B1C71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06" y="1842414"/>
            <a:ext cx="7957925" cy="268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4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6B95127-F661-4251-81DB-54615673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059" y="2256963"/>
            <a:ext cx="2143341" cy="159624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78666-5BF5-4250-ADF2-348E97312413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Results - Limitation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9A82AC-CC06-458D-8C8B-48BF77521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74" t="49637" r="13034" b="42789"/>
          <a:stretch/>
        </p:blipFill>
        <p:spPr>
          <a:xfrm>
            <a:off x="2376034" y="2322296"/>
            <a:ext cx="2459435" cy="132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5DDAE2-8E30-4B1B-B555-333997C8204F}"/>
              </a:ext>
            </a:extLst>
          </p:cNvPr>
          <p:cNvSpPr txBox="1"/>
          <p:nvPr/>
        </p:nvSpPr>
        <p:spPr>
          <a:xfrm>
            <a:off x="2482520" y="3680865"/>
            <a:ext cx="229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Unpredicted object</a:t>
            </a:r>
            <a:endParaRPr lang="ko-KR" altLang="en-US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F6ADF2-DBB5-42F7-8A05-BEB5E5929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209" y="1947847"/>
            <a:ext cx="181000" cy="152421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C96273-C399-4C62-9778-C07F3F171DE0}"/>
              </a:ext>
            </a:extLst>
          </p:cNvPr>
          <p:cNvCxnSpPr>
            <a:cxnSpLocks/>
            <a:stCxn id="17" idx="7"/>
          </p:cNvCxnSpPr>
          <p:nvPr/>
        </p:nvCxnSpPr>
        <p:spPr>
          <a:xfrm flipV="1">
            <a:off x="7608609" y="2000563"/>
            <a:ext cx="2207357" cy="3633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94AFB80-23B3-4A67-A9CD-35213A4B868E}"/>
              </a:ext>
            </a:extLst>
          </p:cNvPr>
          <p:cNvSpPr/>
          <p:nvPr/>
        </p:nvSpPr>
        <p:spPr>
          <a:xfrm>
            <a:off x="7326765" y="2322296"/>
            <a:ext cx="330201" cy="2844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CFB122-9976-42FB-ABB1-DD0CCFD9DA0A}"/>
              </a:ext>
            </a:extLst>
          </p:cNvPr>
          <p:cNvSpPr txBox="1"/>
          <p:nvPr/>
        </p:nvSpPr>
        <p:spPr>
          <a:xfrm>
            <a:off x="8712287" y="2760428"/>
            <a:ext cx="2901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Some color of the car</a:t>
            </a:r>
          </a:p>
          <a:p>
            <a:r>
              <a:rPr lang="en-US" altLang="ko-KR" b="1"/>
              <a:t>Can be similar with road</a:t>
            </a:r>
            <a:endParaRPr lang="ko-KR" altLang="en-US" b="1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31AD501-59AB-4B12-92BA-F15B93946FAA}"/>
              </a:ext>
            </a:extLst>
          </p:cNvPr>
          <p:cNvSpPr/>
          <p:nvPr/>
        </p:nvSpPr>
        <p:spPr>
          <a:xfrm>
            <a:off x="7608609" y="3614985"/>
            <a:ext cx="330201" cy="2844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2A2CDC-642F-42E3-8E08-73DDA4D0671D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7773710" y="2000563"/>
            <a:ext cx="2016770" cy="161442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9F99366-1023-47E8-8F7D-5B11FD6CB184}"/>
              </a:ext>
            </a:extLst>
          </p:cNvPr>
          <p:cNvSpPr txBox="1"/>
          <p:nvPr/>
        </p:nvSpPr>
        <p:spPr>
          <a:xfrm>
            <a:off x="4158255" y="6090052"/>
            <a:ext cx="2849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Environment problem</a:t>
            </a:r>
            <a:endParaRPr lang="ko-KR" altLang="en-US" sz="2000" b="1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0591E36-3E91-433D-9398-EB80742E6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629342" y="4393971"/>
            <a:ext cx="2128323" cy="159624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5B711B7-2FC5-4277-B9F1-C53960E7EF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84"/>
          <a:stretch/>
        </p:blipFill>
        <p:spPr>
          <a:xfrm>
            <a:off x="5878383" y="4393970"/>
            <a:ext cx="1624246" cy="15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0D68B4-1495-4C60-B701-B61B6B2B0E65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Contents 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3316318-1528-4306-9670-E80B4340F504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094494-7C6B-454F-BF7F-5221AE494098}"/>
              </a:ext>
            </a:extLst>
          </p:cNvPr>
          <p:cNvSpPr/>
          <p:nvPr/>
        </p:nvSpPr>
        <p:spPr>
          <a:xfrm>
            <a:off x="982730" y="2569544"/>
            <a:ext cx="1947629" cy="3219828"/>
          </a:xfrm>
          <a:prstGeom prst="rect">
            <a:avLst/>
          </a:prstGeom>
          <a:solidFill>
            <a:srgbClr val="749D7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Motivation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Objective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2A9644-11FA-48CC-90A5-1F1861507A46}"/>
              </a:ext>
            </a:extLst>
          </p:cNvPr>
          <p:cNvSpPr/>
          <p:nvPr/>
        </p:nvSpPr>
        <p:spPr>
          <a:xfrm>
            <a:off x="2930359" y="2569544"/>
            <a:ext cx="1947629" cy="3219828"/>
          </a:xfrm>
          <a:prstGeom prst="rect">
            <a:avLst/>
          </a:prstGeom>
          <a:solidFill>
            <a:srgbClr val="749D7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Progress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 of Team Members</a:t>
            </a:r>
            <a:b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79A9C9-323A-4952-9DDD-A4BE86A4958B}"/>
              </a:ext>
            </a:extLst>
          </p:cNvPr>
          <p:cNvSpPr/>
          <p:nvPr/>
        </p:nvSpPr>
        <p:spPr>
          <a:xfrm>
            <a:off x="4876392" y="2569544"/>
            <a:ext cx="1947629" cy="3219828"/>
          </a:xfrm>
          <a:prstGeom prst="rect">
            <a:avLst/>
          </a:prstGeom>
          <a:solidFill>
            <a:srgbClr val="749D7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 Design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Challenges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85741E-D62F-4DBD-A536-66DFA7946F11}"/>
              </a:ext>
            </a:extLst>
          </p:cNvPr>
          <p:cNvSpPr/>
          <p:nvPr/>
        </p:nvSpPr>
        <p:spPr>
          <a:xfrm>
            <a:off x="6824021" y="2569544"/>
            <a:ext cx="1947629" cy="3219828"/>
          </a:xfrm>
          <a:prstGeom prst="rect">
            <a:avLst/>
          </a:prstGeom>
          <a:solidFill>
            <a:srgbClr val="749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Demonstration 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333B5D-745D-48B8-B9AC-B9D07E0BA6F7}"/>
              </a:ext>
            </a:extLst>
          </p:cNvPr>
          <p:cNvSpPr/>
          <p:nvPr/>
        </p:nvSpPr>
        <p:spPr>
          <a:xfrm>
            <a:off x="1744743" y="2286332"/>
            <a:ext cx="472486" cy="474807"/>
          </a:xfrm>
          <a:prstGeom prst="ellipse">
            <a:avLst/>
          </a:prstGeom>
          <a:solidFill>
            <a:srgbClr val="E0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774D201-93E0-435A-898A-D0166C47D5EE}"/>
              </a:ext>
            </a:extLst>
          </p:cNvPr>
          <p:cNvSpPr/>
          <p:nvPr/>
        </p:nvSpPr>
        <p:spPr>
          <a:xfrm>
            <a:off x="3690776" y="2286332"/>
            <a:ext cx="472486" cy="474807"/>
          </a:xfrm>
          <a:prstGeom prst="ellipse">
            <a:avLst/>
          </a:prstGeom>
          <a:solidFill>
            <a:srgbClr val="E0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0BE6BD-3CC3-4C5C-82BA-5BCF713D105D}"/>
              </a:ext>
            </a:extLst>
          </p:cNvPr>
          <p:cNvSpPr/>
          <p:nvPr/>
        </p:nvSpPr>
        <p:spPr>
          <a:xfrm>
            <a:off x="5610168" y="2286332"/>
            <a:ext cx="472486" cy="474807"/>
          </a:xfrm>
          <a:prstGeom prst="ellipse">
            <a:avLst/>
          </a:prstGeom>
          <a:solidFill>
            <a:srgbClr val="E0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5F06E64-7B76-4F1F-BE37-7C5B4DDE9599}"/>
              </a:ext>
            </a:extLst>
          </p:cNvPr>
          <p:cNvSpPr/>
          <p:nvPr/>
        </p:nvSpPr>
        <p:spPr>
          <a:xfrm>
            <a:off x="7556201" y="2286332"/>
            <a:ext cx="472486" cy="474807"/>
          </a:xfrm>
          <a:prstGeom prst="ellipse">
            <a:avLst/>
          </a:prstGeom>
          <a:solidFill>
            <a:srgbClr val="E0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6E36172-7158-4496-A0D5-F9816F692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90" y="4488336"/>
            <a:ext cx="625729" cy="62572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C49A4C5-57AC-41FE-9B3C-E570A114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711" y="4488336"/>
            <a:ext cx="792709" cy="73008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221C9E8-1B0A-4616-B91F-0CF5DA2F2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89" y="4545566"/>
            <a:ext cx="575263" cy="57526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80FF717-0ECD-407E-9809-40F66D38D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34" y="4401826"/>
            <a:ext cx="739756" cy="8792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6F4606-D81F-4558-9B0C-4F6223CB5E0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10" y="510475"/>
            <a:ext cx="1035298" cy="83429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823104-AF6D-45D9-888C-467891A6E5D4}"/>
              </a:ext>
            </a:extLst>
          </p:cNvPr>
          <p:cNvSpPr/>
          <p:nvPr/>
        </p:nvSpPr>
        <p:spPr>
          <a:xfrm>
            <a:off x="8770054" y="2569544"/>
            <a:ext cx="1947629" cy="3219828"/>
          </a:xfrm>
          <a:prstGeom prst="rect">
            <a:avLst/>
          </a:prstGeom>
          <a:solidFill>
            <a:srgbClr val="5E8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9025B7A-3FEE-4990-92D1-F43AEA9675CA}"/>
              </a:ext>
            </a:extLst>
          </p:cNvPr>
          <p:cNvSpPr/>
          <p:nvPr/>
        </p:nvSpPr>
        <p:spPr>
          <a:xfrm>
            <a:off x="9502234" y="2286332"/>
            <a:ext cx="472486" cy="474807"/>
          </a:xfrm>
          <a:prstGeom prst="ellipse">
            <a:avLst/>
          </a:prstGeom>
          <a:solidFill>
            <a:srgbClr val="E0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2C0A2AF-B027-4310-842D-FC14E75C9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88" y="4413770"/>
            <a:ext cx="739756" cy="8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35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2BE6B-4DCF-2D70-7580-462D3381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859D0D-5198-2044-D8EA-658945917CFD}"/>
              </a:ext>
            </a:extLst>
          </p:cNvPr>
          <p:cNvSpPr txBox="1"/>
          <p:nvPr/>
        </p:nvSpPr>
        <p:spPr>
          <a:xfrm>
            <a:off x="4347951" y="1686906"/>
            <a:ext cx="3733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Thank you</a:t>
            </a:r>
            <a:endParaRPr lang="ko-KR" altLang="en-US" sz="54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43772-78CB-604C-4714-B43A252F7F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18" y="3378701"/>
            <a:ext cx="1513364" cy="12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9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1" y="510475"/>
            <a:ext cx="6048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Motivation &amp; Objective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34" y="481271"/>
            <a:ext cx="1035298" cy="834290"/>
          </a:xfrm>
          <a:prstGeom prst="rect">
            <a:avLst/>
          </a:prstGeom>
        </p:spPr>
      </p:pic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7674C589-771E-4FF6-90C6-E91A42D2B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30386"/>
              </p:ext>
            </p:extLst>
          </p:nvPr>
        </p:nvGraphicFramePr>
        <p:xfrm>
          <a:off x="6396147" y="2539999"/>
          <a:ext cx="3955780" cy="2829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85C50A5-76CE-4395-A678-AC303E4B70BB}"/>
              </a:ext>
            </a:extLst>
          </p:cNvPr>
          <p:cNvSpPr txBox="1"/>
          <p:nvPr/>
        </p:nvSpPr>
        <p:spPr>
          <a:xfrm>
            <a:off x="6682669" y="5571065"/>
            <a:ext cx="353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Drivers wasting time on Parking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FCE8E7-3A28-4B81-A752-BB85E6E96476}"/>
              </a:ext>
            </a:extLst>
          </p:cNvPr>
          <p:cNvSpPr txBox="1"/>
          <p:nvPr/>
        </p:nvSpPr>
        <p:spPr>
          <a:xfrm>
            <a:off x="8077200" y="425026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90%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481D13B5-5682-4453-BBB8-42940A2A1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847804"/>
              </p:ext>
            </p:extLst>
          </p:nvPr>
        </p:nvGraphicFramePr>
        <p:xfrm>
          <a:off x="2547554" y="2513934"/>
          <a:ext cx="3069474" cy="2977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9212B47-99A1-4E46-9D44-FF8007241C4E}"/>
              </a:ext>
            </a:extLst>
          </p:cNvPr>
          <p:cNvSpPr txBox="1"/>
          <p:nvPr/>
        </p:nvSpPr>
        <p:spPr>
          <a:xfrm>
            <a:off x="2583697" y="5549420"/>
            <a:ext cx="303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Drivers Stressed by Parking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9FA1A-5C8A-4CF5-9734-D7289AA32B22}"/>
              </a:ext>
            </a:extLst>
          </p:cNvPr>
          <p:cNvSpPr txBox="1"/>
          <p:nvPr/>
        </p:nvSpPr>
        <p:spPr>
          <a:xfrm>
            <a:off x="3116916" y="395473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60%</a:t>
            </a:r>
            <a:endParaRPr lang="ko-KR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5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0" y="510475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Motivation &amp; Objective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BE54181-CE6F-4535-BBB6-3FD6140816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17" y="510475"/>
            <a:ext cx="1035298" cy="8342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6F63D4-6E83-4C78-889E-8F836B31A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25" y="1818607"/>
            <a:ext cx="9037299" cy="473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78666-5BF5-4250-ADF2-348E97312413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Project Progress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566BE59-3527-45A5-9DED-CF5C23CDAFE5}"/>
              </a:ext>
            </a:extLst>
          </p:cNvPr>
          <p:cNvSpPr/>
          <p:nvPr/>
        </p:nvSpPr>
        <p:spPr>
          <a:xfrm>
            <a:off x="600268" y="2019845"/>
            <a:ext cx="10804849" cy="851175"/>
          </a:xfrm>
          <a:prstGeom prst="rightArrow">
            <a:avLst>
              <a:gd name="adj1" fmla="val 50000"/>
              <a:gd name="adj2" fmla="val 62210"/>
            </a:avLst>
          </a:prstGeom>
          <a:solidFill>
            <a:srgbClr val="5E8468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CAC8E-C32B-499B-A8BA-735AD599A29F}"/>
              </a:ext>
            </a:extLst>
          </p:cNvPr>
          <p:cNvSpPr txBox="1"/>
          <p:nvPr/>
        </p:nvSpPr>
        <p:spPr>
          <a:xfrm>
            <a:off x="5699962" y="1769617"/>
            <a:ext cx="79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Week</a:t>
            </a:r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A3FF2-E287-457F-A509-ED26CB70D465}"/>
              </a:ext>
            </a:extLst>
          </p:cNvPr>
          <p:cNvSpPr txBox="1"/>
          <p:nvPr/>
        </p:nvSpPr>
        <p:spPr>
          <a:xfrm>
            <a:off x="2534053" y="2258052"/>
            <a:ext cx="799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3                         4                         5                         6              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E33149-1525-49FF-82EB-6373EB35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145" y="3014026"/>
            <a:ext cx="8587802" cy="33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78666-5BF5-4250-ADF2-348E97312413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Project Progress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566BE59-3527-45A5-9DED-CF5C23CDAFE5}"/>
              </a:ext>
            </a:extLst>
          </p:cNvPr>
          <p:cNvSpPr/>
          <p:nvPr/>
        </p:nvSpPr>
        <p:spPr>
          <a:xfrm>
            <a:off x="600268" y="2019845"/>
            <a:ext cx="10804849" cy="851175"/>
          </a:xfrm>
          <a:prstGeom prst="rightArrow">
            <a:avLst>
              <a:gd name="adj1" fmla="val 50000"/>
              <a:gd name="adj2" fmla="val 62210"/>
            </a:avLst>
          </a:prstGeom>
          <a:solidFill>
            <a:srgbClr val="5E8468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CAC8E-C32B-499B-A8BA-735AD599A29F}"/>
              </a:ext>
            </a:extLst>
          </p:cNvPr>
          <p:cNvSpPr txBox="1"/>
          <p:nvPr/>
        </p:nvSpPr>
        <p:spPr>
          <a:xfrm>
            <a:off x="5699962" y="1769617"/>
            <a:ext cx="79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Week</a:t>
            </a:r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A3FF2-E287-457F-A509-ED26CB70D465}"/>
              </a:ext>
            </a:extLst>
          </p:cNvPr>
          <p:cNvSpPr txBox="1"/>
          <p:nvPr/>
        </p:nvSpPr>
        <p:spPr>
          <a:xfrm>
            <a:off x="2534053" y="2258052"/>
            <a:ext cx="799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7                        8                         9                         10              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DBAF16-5E82-44CE-9231-653E59E8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8" y="3111623"/>
            <a:ext cx="10339047" cy="32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09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78666-5BF5-4250-ADF2-348E97312413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Project Progress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566BE59-3527-45A5-9DED-CF5C23CDAFE5}"/>
              </a:ext>
            </a:extLst>
          </p:cNvPr>
          <p:cNvSpPr/>
          <p:nvPr/>
        </p:nvSpPr>
        <p:spPr>
          <a:xfrm>
            <a:off x="600268" y="2019845"/>
            <a:ext cx="10804849" cy="851175"/>
          </a:xfrm>
          <a:prstGeom prst="rightArrow">
            <a:avLst>
              <a:gd name="adj1" fmla="val 50000"/>
              <a:gd name="adj2" fmla="val 62210"/>
            </a:avLst>
          </a:prstGeom>
          <a:solidFill>
            <a:srgbClr val="5E8468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CAC8E-C32B-499B-A8BA-735AD599A29F}"/>
              </a:ext>
            </a:extLst>
          </p:cNvPr>
          <p:cNvSpPr txBox="1"/>
          <p:nvPr/>
        </p:nvSpPr>
        <p:spPr>
          <a:xfrm>
            <a:off x="5699962" y="1769617"/>
            <a:ext cx="79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Week</a:t>
            </a:r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A3FF2-E287-457F-A509-ED26CB70D465}"/>
              </a:ext>
            </a:extLst>
          </p:cNvPr>
          <p:cNvSpPr txBox="1"/>
          <p:nvPr/>
        </p:nvSpPr>
        <p:spPr>
          <a:xfrm>
            <a:off x="2534053" y="2258052"/>
            <a:ext cx="844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11                        12                         13                         14              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360278-8F34-4366-B455-54F75B68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7" y="3109226"/>
            <a:ext cx="10880772" cy="299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33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878D1-D1CC-8E05-D2AB-466513536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127C9D-2E10-6EB3-17D6-988C9FED6412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1435441-39CE-FBBE-7BA2-807E8F03F3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BB8B5E-613F-9DBC-9B1F-CD66BAEFFD8D}"/>
              </a:ext>
            </a:extLst>
          </p:cNvPr>
          <p:cNvSpPr txBox="1"/>
          <p:nvPr/>
        </p:nvSpPr>
        <p:spPr>
          <a:xfrm>
            <a:off x="507839" y="498014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Role of Team Member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4" name="텍스트 개체 틀 25">
            <a:extLst>
              <a:ext uri="{FF2B5EF4-FFF2-40B4-BE49-F238E27FC236}">
                <a16:creationId xmlns:a16="http://schemas.microsoft.com/office/drawing/2014/main" id="{9C3BE34B-A99F-B082-D962-F3D31DC9EBBF}"/>
              </a:ext>
            </a:extLst>
          </p:cNvPr>
          <p:cNvSpPr txBox="1">
            <a:spLocks noChangeArrowheads="1"/>
          </p:cNvSpPr>
          <p:nvPr/>
        </p:nvSpPr>
        <p:spPr>
          <a:xfrm>
            <a:off x="1289870" y="3065113"/>
            <a:ext cx="4022032" cy="1188232"/>
          </a:xfrm>
          <a:prstGeom prst="rect">
            <a:avLst/>
          </a:prstGeom>
        </p:spPr>
        <p:txBody>
          <a:bodyPr vert="horz" wrap="square" lIns="0" tIns="45720" rIns="91440" bIns="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solidFill>
                  <a:srgbClr val="212121"/>
                </a:solidFill>
                <a:latin typeface="+mn-ea"/>
                <a:ea typeface="+mn-ea"/>
              </a:rPr>
              <a:t>Front-end Development</a:t>
            </a:r>
            <a:endParaRPr lang="ko-KR" altLang="en-US" sz="2000" dirty="0">
              <a:solidFill>
                <a:srgbClr val="212121"/>
              </a:solidFill>
              <a:latin typeface="+mn-ea"/>
              <a:ea typeface="+mn-ea"/>
            </a:endParaRPr>
          </a:p>
          <a:p>
            <a:pPr algn="ctr" ea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+mn-ea"/>
                <a:ea typeface="+mn-ea"/>
              </a:rPr>
              <a:t>Database Application Design</a:t>
            </a:r>
          </a:p>
          <a:p>
            <a:pPr algn="ctr" ea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solidFill>
                  <a:srgbClr val="212121"/>
                </a:solidFill>
                <a:latin typeface="+mn-ea"/>
                <a:ea typeface="+mn-ea"/>
              </a:rPr>
              <a:t>Camera-system Hardware Design</a:t>
            </a:r>
            <a:endParaRPr lang="ko-KR" altLang="en-US" sz="2000" dirty="0">
              <a:solidFill>
                <a:srgbClr val="212121"/>
              </a:solidFill>
              <a:latin typeface="+mn-ea"/>
              <a:ea typeface="+mn-ea"/>
            </a:endParaRPr>
          </a:p>
        </p:txBody>
      </p:sp>
      <p:sp>
        <p:nvSpPr>
          <p:cNvPr id="22" name="텍스트 개체 틀 26">
            <a:extLst>
              <a:ext uri="{FF2B5EF4-FFF2-40B4-BE49-F238E27FC236}">
                <a16:creationId xmlns:a16="http://schemas.microsoft.com/office/drawing/2014/main" id="{643EDDE5-4509-2388-1E72-31023CD045E2}"/>
              </a:ext>
            </a:extLst>
          </p:cNvPr>
          <p:cNvSpPr txBox="1">
            <a:spLocks noChangeArrowheads="1"/>
          </p:cNvSpPr>
          <p:nvPr/>
        </p:nvSpPr>
        <p:spPr>
          <a:xfrm>
            <a:off x="6880099" y="2857318"/>
            <a:ext cx="3734052" cy="1396027"/>
          </a:xfrm>
          <a:prstGeom prst="rect">
            <a:avLst/>
          </a:prstGeom>
        </p:spPr>
        <p:txBody>
          <a:bodyPr vert="horz" wrap="square" lIns="0" tIns="45720" rIns="91440" bIns="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latinLnBrk="0">
              <a:lnSpc>
                <a:spcPct val="100000"/>
              </a:lnSpc>
              <a:spcBef>
                <a:spcPts val="0"/>
              </a:spcBef>
            </a:pP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algn="ctr" eaLnBrk="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Parking Spot Coordinates Labeling</a:t>
            </a:r>
          </a:p>
          <a:p>
            <a:pPr algn="ctr" eaLnBrk="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Model Implement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3" name="텍스트 개체 틀 27">
            <a:extLst>
              <a:ext uri="{FF2B5EF4-FFF2-40B4-BE49-F238E27FC236}">
                <a16:creationId xmlns:a16="http://schemas.microsoft.com/office/drawing/2014/main" id="{7325A5C0-E673-A986-D122-2691C5A8FF4D}"/>
              </a:ext>
            </a:extLst>
          </p:cNvPr>
          <p:cNvSpPr txBox="1">
            <a:spLocks noChangeArrowheads="1"/>
          </p:cNvSpPr>
          <p:nvPr/>
        </p:nvSpPr>
        <p:spPr>
          <a:xfrm>
            <a:off x="1882719" y="5152273"/>
            <a:ext cx="2995930" cy="983789"/>
          </a:xfrm>
          <a:prstGeom prst="rect">
            <a:avLst/>
          </a:prstGeom>
        </p:spPr>
        <p:txBody>
          <a:bodyPr vert="horz" wrap="square" lIns="0" tIns="45720" rIns="91440" bIns="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>
                <a:latin typeface="맑은 고딕" charset="0"/>
                <a:ea typeface="맑은 고딕" charset="0"/>
              </a:rPr>
              <a:t>Vision Processing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algn="ctr" eaLnBrk="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Data Preprocessing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algn="ctr" eaLnBrk="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Model Implement</a:t>
            </a:r>
            <a:endParaRPr lang="ko-KR" altLang="en-US" sz="1800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4" name="텍스트 개체 틀 28">
            <a:extLst>
              <a:ext uri="{FF2B5EF4-FFF2-40B4-BE49-F238E27FC236}">
                <a16:creationId xmlns:a16="http://schemas.microsoft.com/office/drawing/2014/main" id="{63802BBB-C604-E7DD-F460-160E8E06B486}"/>
              </a:ext>
            </a:extLst>
          </p:cNvPr>
          <p:cNvSpPr txBox="1">
            <a:spLocks noChangeArrowheads="1"/>
          </p:cNvSpPr>
          <p:nvPr/>
        </p:nvSpPr>
        <p:spPr>
          <a:xfrm>
            <a:off x="2209548" y="2195827"/>
            <a:ext cx="2012715" cy="430070"/>
          </a:xfrm>
          <a:prstGeom prst="rect">
            <a:avLst/>
          </a:prstGeom>
        </p:spPr>
        <p:txBody>
          <a:bodyPr vert="horz" wrap="square" lIns="0" tIns="45720" rIns="91440" bIns="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>
                <a:solidFill>
                  <a:srgbClr val="212121"/>
                </a:solidFill>
                <a:ea typeface="Amiri" charset="0"/>
              </a:rPr>
              <a:t>Team Leader</a:t>
            </a:r>
            <a:endParaRPr lang="ko-KR" altLang="en-US" sz="1600" b="1" dirty="0">
              <a:solidFill>
                <a:srgbClr val="212121"/>
              </a:solidFill>
              <a:ea typeface="Amiri" charset="0"/>
            </a:endParaRPr>
          </a:p>
        </p:txBody>
      </p:sp>
      <p:sp>
        <p:nvSpPr>
          <p:cNvPr id="25" name="텍스트 개체 틀 29">
            <a:extLst>
              <a:ext uri="{FF2B5EF4-FFF2-40B4-BE49-F238E27FC236}">
                <a16:creationId xmlns:a16="http://schemas.microsoft.com/office/drawing/2014/main" id="{533C53B6-3B87-AE5F-5D00-6D95C3D3026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900061" y="2457332"/>
            <a:ext cx="4631690" cy="607779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rgbClr val="5E8468"/>
                </a:solidFill>
                <a:latin typeface="나눔바른고딕" charset="0"/>
                <a:ea typeface="나눔바른고딕" charset="0"/>
              </a:rPr>
              <a:t>Kim Seheon</a:t>
            </a:r>
            <a:endParaRPr lang="ko-KR" altLang="en-US" sz="2800" b="1" dirty="0">
              <a:solidFill>
                <a:srgbClr val="5E8468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8" name="텍스트 개체 틀 30">
            <a:extLst>
              <a:ext uri="{FF2B5EF4-FFF2-40B4-BE49-F238E27FC236}">
                <a16:creationId xmlns:a16="http://schemas.microsoft.com/office/drawing/2014/main" id="{A2173D0C-F44C-10D4-FFE7-B83D42440896}"/>
              </a:ext>
            </a:extLst>
          </p:cNvPr>
          <p:cNvSpPr txBox="1">
            <a:spLocks noChangeArrowheads="1"/>
          </p:cNvSpPr>
          <p:nvPr/>
        </p:nvSpPr>
        <p:spPr>
          <a:xfrm>
            <a:off x="996333" y="4514850"/>
            <a:ext cx="4631690" cy="6374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2800" b="1" dirty="0">
                <a:solidFill>
                  <a:srgbClr val="5E8468"/>
                </a:solidFill>
                <a:latin typeface="나눔바른고딕" charset="0"/>
                <a:ea typeface="나눔바른고딕" charset="0"/>
              </a:rPr>
              <a:t>Noh Hayeon</a:t>
            </a:r>
            <a:endParaRPr lang="ko-KR" altLang="en-US" sz="2800" b="1" dirty="0">
              <a:solidFill>
                <a:srgbClr val="5E8468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9" name="텍스트 개체 틀 31">
            <a:extLst>
              <a:ext uri="{FF2B5EF4-FFF2-40B4-BE49-F238E27FC236}">
                <a16:creationId xmlns:a16="http://schemas.microsoft.com/office/drawing/2014/main" id="{904495D0-98A8-9F8E-C718-62EFDD8A8315}"/>
              </a:ext>
            </a:extLst>
          </p:cNvPr>
          <p:cNvSpPr txBox="1">
            <a:spLocks noChangeArrowheads="1"/>
          </p:cNvSpPr>
          <p:nvPr/>
        </p:nvSpPr>
        <p:spPr>
          <a:xfrm>
            <a:off x="5710439" y="2457333"/>
            <a:ext cx="5863492" cy="60777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2800" b="1" dirty="0">
                <a:solidFill>
                  <a:srgbClr val="5E8468"/>
                </a:solidFill>
                <a:latin typeface="나눔바른고딕" charset="0"/>
                <a:ea typeface="나눔바른고딕" charset="0"/>
              </a:rPr>
              <a:t>Kim </a:t>
            </a:r>
            <a:r>
              <a:rPr lang="en-US" altLang="ko-KR" sz="2800" b="1" dirty="0" err="1">
                <a:solidFill>
                  <a:srgbClr val="5E8468"/>
                </a:solidFill>
                <a:latin typeface="나눔바른고딕" charset="0"/>
                <a:ea typeface="나눔바른고딕" charset="0"/>
              </a:rPr>
              <a:t>Hyeongjin</a:t>
            </a:r>
            <a:endParaRPr lang="ko-KR" altLang="en-US" sz="2800" b="1" dirty="0">
              <a:solidFill>
                <a:srgbClr val="5E8468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64ADFEFD-CE24-97D1-2911-AAFB9111A01B}"/>
              </a:ext>
            </a:extLst>
          </p:cNvPr>
          <p:cNvSpPr txBox="1">
            <a:spLocks noGrp="1" noChangeArrowheads="1"/>
          </p:cNvSpPr>
          <p:nvPr/>
        </p:nvSpPr>
        <p:spPr>
          <a:xfrm>
            <a:off x="6431280" y="4603172"/>
            <a:ext cx="4631690" cy="549099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rgbClr val="5E8468"/>
                </a:solidFill>
                <a:latin typeface="나눔바른고딕" charset="0"/>
                <a:ea typeface="나눔바른고딕" charset="0"/>
              </a:rPr>
              <a:t>Park Inchan</a:t>
            </a:r>
            <a:endParaRPr lang="ko-KR" altLang="en-US" sz="2800" b="1" dirty="0">
              <a:solidFill>
                <a:srgbClr val="5E8468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4" name="텍스트 상자 33">
            <a:extLst>
              <a:ext uri="{FF2B5EF4-FFF2-40B4-BE49-F238E27FC236}">
                <a16:creationId xmlns:a16="http://schemas.microsoft.com/office/drawing/2014/main" id="{8356ACE3-EEF3-45EF-A829-613FD7AE6FB7}"/>
              </a:ext>
            </a:extLst>
          </p:cNvPr>
          <p:cNvSpPr txBox="1">
            <a:spLocks noGrp="1" noChangeArrowheads="1"/>
          </p:cNvSpPr>
          <p:nvPr/>
        </p:nvSpPr>
        <p:spPr>
          <a:xfrm>
            <a:off x="7126444" y="5254911"/>
            <a:ext cx="3333750" cy="881152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45720" rIns="91440" bIns="0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Vision Processing</a:t>
            </a:r>
            <a:endParaRPr lang="ko-KR" altLang="en-US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Data Preprocessing</a:t>
            </a:r>
            <a:endParaRPr lang="ko-KR" altLang="en-US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dirty="0">
                <a:solidFill>
                  <a:srgbClr val="212121"/>
                </a:solidFill>
                <a:latin typeface="나눔바른고딕" charset="0"/>
                <a:ea typeface="나눔바른고딕" charset="0"/>
              </a:rPr>
              <a:t>Model Implement</a:t>
            </a:r>
            <a:endParaRPr lang="ko-KR" altLang="en-US" dirty="0">
              <a:solidFill>
                <a:srgbClr val="212121"/>
              </a:solidFill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3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FB8A5-2C0B-C8A8-F5EA-C106E30DC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0586BA-F958-78DA-FAFF-38EE89104C5F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63AA84D-C17C-F04F-BE77-7DA440007F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23" y="473880"/>
            <a:ext cx="1035298" cy="83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819158-895D-F4B1-FF17-16F1FD292F37}"/>
              </a:ext>
            </a:extLst>
          </p:cNvPr>
          <p:cNvSpPr txBox="1"/>
          <p:nvPr/>
        </p:nvSpPr>
        <p:spPr>
          <a:xfrm>
            <a:off x="507839" y="459513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Final Design</a:t>
            </a:r>
            <a:endParaRPr lang="ko-KR" altLang="en-US" sz="4000" b="1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6B2040-409E-4020-C103-BC292F9D6A2A}"/>
              </a:ext>
            </a:extLst>
          </p:cNvPr>
          <p:cNvGrpSpPr/>
          <p:nvPr/>
        </p:nvGrpSpPr>
        <p:grpSpPr>
          <a:xfrm>
            <a:off x="405203" y="1576873"/>
            <a:ext cx="10826131" cy="5170288"/>
            <a:chOff x="736685" y="1576873"/>
            <a:chExt cx="10297138" cy="487839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A23B38-22CD-B4A0-B955-05A3AA9FACAD}"/>
                </a:ext>
              </a:extLst>
            </p:cNvPr>
            <p:cNvGrpSpPr/>
            <p:nvPr/>
          </p:nvGrpSpPr>
          <p:grpSpPr>
            <a:xfrm>
              <a:off x="736685" y="1576873"/>
              <a:ext cx="10290886" cy="4878394"/>
              <a:chOff x="504229" y="520491"/>
              <a:chExt cx="11041144" cy="5435605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231D14E-D141-C92D-CD2D-3B3D22B6D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473" y="2711934"/>
                <a:ext cx="6312469" cy="3010442"/>
              </a:xfrm>
              <a:prstGeom prst="rect">
                <a:avLst/>
              </a:prstGeom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266EB152-D49E-01C5-F5C0-19A22C1F99C7}"/>
                  </a:ext>
                </a:extLst>
              </p:cNvPr>
              <p:cNvGrpSpPr/>
              <p:nvPr/>
            </p:nvGrpSpPr>
            <p:grpSpPr>
              <a:xfrm>
                <a:off x="646627" y="1255576"/>
                <a:ext cx="1347169" cy="1562450"/>
                <a:chOff x="674948" y="1138610"/>
                <a:chExt cx="1347169" cy="1562450"/>
              </a:xfrm>
            </p:grpSpPr>
            <p:pic>
              <p:nvPicPr>
                <p:cNvPr id="62" name="그림 61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F9AB5356-C07C-2292-724D-97BD46B818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2298" y="1514742"/>
                  <a:ext cx="609819" cy="609819"/>
                </a:xfrm>
                <a:prstGeom prst="rect">
                  <a:avLst/>
                </a:prstGeom>
              </p:spPr>
            </p:pic>
            <p:pic>
              <p:nvPicPr>
                <p:cNvPr id="63" name="그림 6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CB52D074-DA9F-7D5D-C326-231E046C5C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948" y="1514741"/>
                  <a:ext cx="609819" cy="609819"/>
                </a:xfrm>
                <a:prstGeom prst="rect">
                  <a:avLst/>
                </a:prstGeom>
              </p:spPr>
            </p:pic>
            <p:pic>
              <p:nvPicPr>
                <p:cNvPr id="64" name="그림 63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4572E3DE-EF63-59BA-A5E1-F925658E08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111" y="2091241"/>
                  <a:ext cx="609819" cy="609819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D177E34-3A88-7697-D12A-B05D334003FE}"/>
                    </a:ext>
                  </a:extLst>
                </p:cNvPr>
                <p:cNvSpPr txBox="1"/>
                <p:nvPr/>
              </p:nvSpPr>
              <p:spPr>
                <a:xfrm rot="16200000">
                  <a:off x="1094182" y="739032"/>
                  <a:ext cx="499144" cy="1298300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ko-KR" sz="1600" dirty="0"/>
                    <a:t>Sector A~D</a:t>
                  </a:r>
                  <a:endParaRPr lang="ko-KR" altLang="en-US" sz="1600" dirty="0"/>
                </a:p>
              </p:txBody>
            </p: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7C122E1-2267-744E-3D8A-BB7FCCA07B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0886" y="4263810"/>
                <a:ext cx="271468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A6BEA5E8-B486-5ED1-00AE-1963EECEEB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6" b="7330"/>
              <a:stretch/>
            </p:blipFill>
            <p:spPr>
              <a:xfrm>
                <a:off x="9991969" y="2405918"/>
                <a:ext cx="1553404" cy="3134728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63F45E-FBA9-F09C-557D-B4C1E476716D}"/>
                  </a:ext>
                </a:extLst>
              </p:cNvPr>
              <p:cNvSpPr txBox="1"/>
              <p:nvPr/>
            </p:nvSpPr>
            <p:spPr>
              <a:xfrm>
                <a:off x="8565699" y="4052134"/>
                <a:ext cx="1122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database</a:t>
                </a:r>
                <a:endParaRPr lang="ko-KR" altLang="en-US" dirty="0"/>
              </a:p>
            </p:txBody>
          </p: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F1EEA8E-8BD2-284C-8521-2466E1232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6312" y="4263106"/>
                <a:ext cx="271468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A2922E0-3332-51A5-AD20-53CE03680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b="34369"/>
              <a:stretch/>
            </p:blipFill>
            <p:spPr>
              <a:xfrm>
                <a:off x="748879" y="3018664"/>
                <a:ext cx="1202228" cy="124789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0BB1528-A13D-B5EB-203B-7F9E7C88E517}"/>
                  </a:ext>
                </a:extLst>
              </p:cNvPr>
              <p:cNvGrpSpPr/>
              <p:nvPr/>
            </p:nvGrpSpPr>
            <p:grpSpPr>
              <a:xfrm>
                <a:off x="727817" y="4552094"/>
                <a:ext cx="1244353" cy="1083595"/>
                <a:chOff x="1690590" y="4855184"/>
                <a:chExt cx="1572110" cy="1319772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B1BF82A1-F4C6-EA72-1558-B3772BAA95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6850" r="74211" b="39180"/>
                <a:stretch/>
              </p:blipFill>
              <p:spPr>
                <a:xfrm>
                  <a:off x="1690590" y="4855184"/>
                  <a:ext cx="1572110" cy="13197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4B9A83C0-6899-8756-7987-D11F8CA9D643}"/>
                    </a:ext>
                  </a:extLst>
                </p:cNvPr>
                <p:cNvSpPr/>
                <p:nvPr/>
              </p:nvSpPr>
              <p:spPr>
                <a:xfrm>
                  <a:off x="2999514" y="5492877"/>
                  <a:ext cx="111967" cy="11196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D2C89DB4-462A-BB84-4D4D-CF552D6521C6}"/>
                    </a:ext>
                  </a:extLst>
                </p:cNvPr>
                <p:cNvSpPr/>
                <p:nvPr/>
              </p:nvSpPr>
              <p:spPr>
                <a:xfrm>
                  <a:off x="1952357" y="5392177"/>
                  <a:ext cx="111967" cy="11196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01A3F259-1338-FFDE-DC42-DC73A3D52F4A}"/>
                    </a:ext>
                  </a:extLst>
                </p:cNvPr>
                <p:cNvSpPr/>
                <p:nvPr/>
              </p:nvSpPr>
              <p:spPr>
                <a:xfrm>
                  <a:off x="2367054" y="4889486"/>
                  <a:ext cx="111967" cy="11196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26727C-286A-BB0A-527B-3DD18750756F}"/>
                  </a:ext>
                </a:extLst>
              </p:cNvPr>
              <p:cNvSpPr txBox="1"/>
              <p:nvPr/>
            </p:nvSpPr>
            <p:spPr>
              <a:xfrm>
                <a:off x="674947" y="520491"/>
                <a:ext cx="1613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5E8468"/>
                    </a:solidFill>
                  </a:rPr>
                  <a:t>&lt; Input &gt;</a:t>
                </a:r>
                <a:endParaRPr lang="ko-KR" altLang="en-US" b="1" dirty="0">
                  <a:solidFill>
                    <a:srgbClr val="5E8468"/>
                  </a:solidFill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07BEF2E6-E681-5414-92D1-D139977E4258}"/>
                  </a:ext>
                </a:extLst>
              </p:cNvPr>
              <p:cNvSpPr/>
              <p:nvPr/>
            </p:nvSpPr>
            <p:spPr>
              <a:xfrm>
                <a:off x="504229" y="1032592"/>
                <a:ext cx="1613635" cy="4923504"/>
              </a:xfrm>
              <a:prstGeom prst="roundRect">
                <a:avLst/>
              </a:prstGeom>
              <a:noFill/>
              <a:ln w="38100">
                <a:solidFill>
                  <a:srgbClr val="5E846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643AF522-BD25-9C46-C620-645252D18C87}"/>
                  </a:ext>
                </a:extLst>
              </p:cNvPr>
              <p:cNvSpPr/>
              <p:nvPr/>
            </p:nvSpPr>
            <p:spPr>
              <a:xfrm>
                <a:off x="2270153" y="1828800"/>
                <a:ext cx="6212167" cy="4127295"/>
              </a:xfrm>
              <a:prstGeom prst="roundRect">
                <a:avLst/>
              </a:prstGeom>
              <a:noFill/>
              <a:ln w="38100">
                <a:solidFill>
                  <a:srgbClr val="5E846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5A1B4823-6A90-A4D2-B547-99B4051C8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7864" y="3642611"/>
                <a:ext cx="13904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연결선: 꺾임 54">
                <a:extLst>
                  <a:ext uri="{FF2B5EF4-FFF2-40B4-BE49-F238E27FC236}">
                    <a16:creationId xmlns:a16="http://schemas.microsoft.com/office/drawing/2014/main" id="{C11F0F2D-78EF-A720-9ECE-3E966EA197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533" y="2161884"/>
                <a:ext cx="1950286" cy="1234460"/>
              </a:xfrm>
              <a:prstGeom prst="bentConnector3">
                <a:avLst>
                  <a:gd name="adj1" fmla="val 10023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B09A7BB2-B258-D0B7-CE8D-E8502C2B5B52}"/>
                  </a:ext>
                </a:extLst>
              </p:cNvPr>
              <p:cNvCxnSpPr/>
              <p:nvPr/>
            </p:nvCxnSpPr>
            <p:spPr>
              <a:xfrm>
                <a:off x="2086473" y="4728174"/>
                <a:ext cx="1029954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그림 5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5B6AEC3-DBFB-3EA0-6D36-995868346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31" y="2209211"/>
                <a:ext cx="609819" cy="609819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1F7CFD7-A499-730F-A7BB-C0320D4B0E26}"/>
                </a:ext>
              </a:extLst>
            </p:cNvPr>
            <p:cNvSpPr txBox="1"/>
            <p:nvPr/>
          </p:nvSpPr>
          <p:spPr>
            <a:xfrm>
              <a:off x="4394427" y="2038005"/>
              <a:ext cx="1650737" cy="348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5E8468"/>
                  </a:solidFill>
                </a:rPr>
                <a:t>&lt;Algorithms&gt;</a:t>
              </a:r>
              <a:endParaRPr lang="ko-KR" altLang="en-US" b="1" dirty="0">
                <a:solidFill>
                  <a:srgbClr val="5E8468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D0314D9-30D0-F8C9-22DD-E1D85347A225}"/>
                </a:ext>
              </a:extLst>
            </p:cNvPr>
            <p:cNvSpPr txBox="1"/>
            <p:nvPr/>
          </p:nvSpPr>
          <p:spPr>
            <a:xfrm>
              <a:off x="9384063" y="2070868"/>
              <a:ext cx="1649760" cy="331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5E8468"/>
                  </a:solidFill>
                </a:rPr>
                <a:t>&lt;Application&gt;</a:t>
              </a:r>
              <a:endParaRPr lang="ko-KR" altLang="en-US" b="1" dirty="0">
                <a:solidFill>
                  <a:srgbClr val="5E84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840187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C05F976D-09BC-4896-A941-453C381BA2E6}" vid="{A495C4A4-4338-4089-BF5C-A2276137C1C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B1DF96261B09D4D96EC9C8D6E692A2C" ma:contentTypeVersion="0" ma:contentTypeDescription="새 문서를 만듭니다." ma:contentTypeScope="" ma:versionID="565c94a45a19682184ec3fd3fd11d1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429db2465d64194e2c9832b347792c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0AB50E-E252-4979-98F9-A553B0F129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77D60BA-6549-4F57-B9A9-549E33803A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4B0A9C-3E16-40DC-8ACE-D6C53DBC6535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3306</TotalTime>
  <Words>306</Words>
  <Application>Microsoft Office PowerPoint</Application>
  <PresentationFormat>와이드스크린</PresentationFormat>
  <Paragraphs>124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Amiri</vt:lpstr>
      <vt:lpstr>나눔바른고딕</vt:lpstr>
      <vt:lpstr>나눔바른고딕OTF Light</vt:lpstr>
      <vt:lpstr>맑은 고딕</vt:lpstr>
      <vt:lpstr>배달의민족 한나는 열한살 OTF</vt:lpstr>
      <vt:lpstr>배달의민족 한나체 Pro OTF</vt:lpstr>
      <vt:lpstr>Arial</vt:lpstr>
      <vt:lpstr>테마1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Kim Seheon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스푼메이트</dc:title>
  <dc:creator>김세헌</dc:creator>
  <cp:lastModifiedBy>김세헌</cp:lastModifiedBy>
  <cp:revision>73</cp:revision>
  <dcterms:created xsi:type="dcterms:W3CDTF">2024-06-01T03:02:11Z</dcterms:created>
  <dcterms:modified xsi:type="dcterms:W3CDTF">2024-12-12T14:24:44Z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0x0101009B1DF96261B09D4D96EC9C8D6E692A2C</vt:lpwstr>
  </property>
</Properties>
</file>